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svg" ContentType="image/svg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67" r:id="rId4"/>
    <p:sldId id="268" r:id="rId5"/>
    <p:sldId id="272" r:id="rId6"/>
  </p:sldIdLst>
  <p:sldSz cx="18288000" cy="10287000"/>
  <p:notesSz cx="6858000" cy="9144000"/>
  <p:embeddedFontLst>
    <p:embeddedFont>
      <p:font typeface="Montserrat Bold" charset="-52"/>
      <p:regular r:id="rId8"/>
      <p:bold r:id="rId9"/>
    </p:embeddedFont>
    <p:embeddedFont>
      <p:font typeface="Evolventa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Montserrat Semi-Bold" charset="-52"/>
      <p:regular r:id="rId15"/>
    </p:embeddedFont>
    <p:embeddedFont>
      <p:font typeface="TT Norms Bold" charset="0"/>
      <p:regular r:id="rId16"/>
    </p:embeddedFont>
    <p:embeddedFont>
      <p:font typeface="Montserrat" charset="-52"/>
      <p:regular r:id="rId17"/>
      <p:bold r:id="rId18"/>
      <p:boldItalic r:id="rId19"/>
    </p:embeddedFont>
    <p:embeddedFont>
      <p:font typeface="Evolventa Bold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04E39"/>
    <a:srgbClr val="FFDFC9"/>
    <a:srgbClr val="F6E7D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152" autoAdjust="0"/>
  </p:normalViewPr>
  <p:slideViewPr>
    <p:cSldViewPr>
      <p:cViewPr>
        <p:scale>
          <a:sx n="68" d="100"/>
          <a:sy n="68" d="100"/>
        </p:scale>
        <p:origin x="274" y="-1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80000"/>
            </a:lnSpc>
            <a:defRPr sz="1440" b="0" i="0" u="none" strike="noStrike" kern="1200" spc="0" baseline="0">
              <a:solidFill>
                <a:schemeClr val="tx1"/>
              </a:solidFill>
              <a:latin typeface="Montserrat" pitchFamily="2" charset="-52"/>
              <a:ea typeface="+mn-ea"/>
              <a:cs typeface="+mn-cs"/>
            </a:defRPr>
          </a:pPr>
          <a:endParaRPr lang="ru-RU"/>
        </a:p>
      </c:tx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региональных брендов на витрине, 2025 г.</c:v>
                </c:pt>
              </c:strCache>
            </c:strRef>
          </c:tx>
          <c:spPr>
            <a:solidFill>
              <a:srgbClr val="E04E39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1829255593328451E-2"/>
                  <c:y val="0.1639126634978114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DDC-4DB9-AABF-0E74765F8288}"/>
                </c:ext>
              </c:extLst>
            </c:dLbl>
            <c:dLbl>
              <c:idx val="1"/>
              <c:layout>
                <c:manualLayout>
                  <c:x val="2.1292660067991211E-2"/>
                  <c:y val="0.2767356656456556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DDC-4DB9-AABF-0E74765F8288}"/>
                </c:ext>
              </c:extLst>
            </c:dLbl>
            <c:dLbl>
              <c:idx val="2"/>
              <c:layout>
                <c:manualLayout>
                  <c:x val="1.656095783065983E-2"/>
                  <c:y val="0.32356785521645898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DDC-4DB9-AABF-0E74765F8288}"/>
                </c:ext>
              </c:extLst>
            </c:dLbl>
            <c:dLbl>
              <c:idx val="3"/>
              <c:layout>
                <c:manualLayout>
                  <c:x val="1.419510671199414E-2"/>
                  <c:y val="0.2852506092039836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DDC-4DB9-AABF-0E74765F82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Montserrat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Январь</c:v>
                </c:pt>
                <c:pt idx="1">
                  <c:v>Март</c:v>
                </c:pt>
                <c:pt idx="2">
                  <c:v>Июнь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</c:v>
                </c:pt>
                <c:pt idx="1">
                  <c:v>101</c:v>
                </c:pt>
                <c:pt idx="2">
                  <c:v>126</c:v>
                </c:pt>
                <c:pt idx="3">
                  <c:v>135</c:v>
                </c:pt>
              </c:numCache>
            </c:numRef>
          </c:val>
          <c:shape val="cylinder"/>
          <c:extLst xmlns:c16r2="http://schemas.microsoft.com/office/drawing/2015/06/chart">
            <c:ext xmlns:c16="http://schemas.microsoft.com/office/drawing/2014/chart" uri="{C3380CC4-5D6E-409C-BE32-E72D297353CC}">
              <c16:uniqueId val="{00000000-7DDC-4DB9-AABF-0E74765F8288}"/>
            </c:ext>
          </c:extLst>
        </c:ser>
        <c:dLbls/>
        <c:gapWidth val="72"/>
        <c:gapDepth val="33"/>
        <c:shape val="box"/>
        <c:axId val="138425088"/>
        <c:axId val="138426624"/>
        <c:axId val="0"/>
      </c:bar3DChart>
      <c:catAx>
        <c:axId val="1384250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138426624"/>
        <c:crosses val="autoZero"/>
        <c:auto val="1"/>
        <c:lblAlgn val="ctr"/>
        <c:lblOffset val="100"/>
      </c:catAx>
      <c:valAx>
        <c:axId val="13842662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138425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>
          <a:latin typeface="Montserrat" pitchFamily="2" charset="-52"/>
        </a:defRPr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3C745-C0C0-46B4-8116-1AC0AC76904C}" type="datetimeFigureOut">
              <a:rPr lang="ru-RU" smtClean="0"/>
              <a:pPr/>
              <a:t>02.12.2025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50DDC-41F5-4ED5-80C5-4F7DB7170A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21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50DDC-41F5-4ED5-80C5-4F7DB7170A5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6948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26" Type="http://schemas.openxmlformats.org/officeDocument/2006/relationships/image" Target="../media/image15.png"/><Relationship Id="rId39" Type="http://schemas.openxmlformats.org/officeDocument/2006/relationships/image" Target="../media/image25.png"/><Relationship Id="rId3" Type="http://schemas.openxmlformats.org/officeDocument/2006/relationships/image" Target="../media/image1.png"/><Relationship Id="rId21" Type="http://schemas.openxmlformats.org/officeDocument/2006/relationships/image" Target="../media/image12.png"/><Relationship Id="rId34" Type="http://schemas.openxmlformats.org/officeDocument/2006/relationships/image" Target="../media/image20.png"/><Relationship Id="rId42" Type="http://schemas.openxmlformats.org/officeDocument/2006/relationships/image" Target="../media/image28.png"/><Relationship Id="rId7" Type="http://schemas.openxmlformats.org/officeDocument/2006/relationships/image" Target="../media/image3.jpeg"/><Relationship Id="rId12" Type="http://schemas.microsoft.com/office/2007/relationships/hdphoto" Target="../media/hdphoto3.wdp"/><Relationship Id="rId17" Type="http://schemas.microsoft.com/office/2007/relationships/hdphoto" Target="../media/hdphoto5.wdp"/><Relationship Id="rId25" Type="http://schemas.microsoft.com/office/2007/relationships/hdphoto" Target="../media/hdphoto8.wdp"/><Relationship Id="rId33" Type="http://schemas.microsoft.com/office/2007/relationships/hdphoto" Target="../media/hdphoto11.wdp"/><Relationship Id="rId38" Type="http://schemas.openxmlformats.org/officeDocument/2006/relationships/image" Target="../media/image24.png"/><Relationship Id="rId46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png"/><Relationship Id="rId20" Type="http://schemas.microsoft.com/office/2007/relationships/hdphoto" Target="../media/hdphoto6.wdp"/><Relationship Id="rId29" Type="http://schemas.microsoft.com/office/2007/relationships/hdphoto" Target="../media/hdphoto9.wdp"/><Relationship Id="rId41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6.png"/><Relationship Id="rId24" Type="http://schemas.openxmlformats.org/officeDocument/2006/relationships/image" Target="../media/image14.png"/><Relationship Id="rId32" Type="http://schemas.openxmlformats.org/officeDocument/2006/relationships/image" Target="../media/image19.png"/><Relationship Id="rId37" Type="http://schemas.openxmlformats.org/officeDocument/2006/relationships/image" Target="../media/image23.png"/><Relationship Id="rId40" Type="http://schemas.openxmlformats.org/officeDocument/2006/relationships/image" Target="../media/image26.png"/><Relationship Id="rId45" Type="http://schemas.openxmlformats.org/officeDocument/2006/relationships/image" Target="../media/image30.png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23" Type="http://schemas.microsoft.com/office/2007/relationships/hdphoto" Target="../media/hdphoto7.wdp"/><Relationship Id="rId28" Type="http://schemas.openxmlformats.org/officeDocument/2006/relationships/image" Target="../media/image17.png"/><Relationship Id="rId36" Type="http://schemas.openxmlformats.org/officeDocument/2006/relationships/image" Target="../media/image22.png"/><Relationship Id="rId10" Type="http://schemas.openxmlformats.org/officeDocument/2006/relationships/image" Target="../media/image5.png"/><Relationship Id="rId19" Type="http://schemas.openxmlformats.org/officeDocument/2006/relationships/image" Target="../media/image11.png"/><Relationship Id="rId31" Type="http://schemas.microsoft.com/office/2007/relationships/hdphoto" Target="../media/hdphoto10.wdp"/><Relationship Id="rId44" Type="http://schemas.microsoft.com/office/2007/relationships/hdphoto" Target="../media/hdphoto12.wdp"/><Relationship Id="rId4" Type="http://schemas.openxmlformats.org/officeDocument/2006/relationships/image" Target="../media/image2.svg"/><Relationship Id="rId9" Type="http://schemas.microsoft.com/office/2007/relationships/hdphoto" Target="../media/hdphoto2.wdp"/><Relationship Id="rId14" Type="http://schemas.microsoft.com/office/2007/relationships/hdphoto" Target="../media/hdphoto4.wdp"/><Relationship Id="rId22" Type="http://schemas.openxmlformats.org/officeDocument/2006/relationships/image" Target="../media/image13.png"/><Relationship Id="rId27" Type="http://schemas.openxmlformats.org/officeDocument/2006/relationships/image" Target="../media/image16.png"/><Relationship Id="rId30" Type="http://schemas.openxmlformats.org/officeDocument/2006/relationships/image" Target="../media/image18.png"/><Relationship Id="rId35" Type="http://schemas.openxmlformats.org/officeDocument/2006/relationships/image" Target="../media/image21.png"/><Relationship Id="rId43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6.svg"/><Relationship Id="rId4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46845" y="-41922"/>
            <a:ext cx="10141155" cy="10328922"/>
          </a:xfrm>
          <a:custGeom>
            <a:avLst/>
            <a:gdLst/>
            <a:ahLst/>
            <a:cxnLst/>
            <a:rect l="l" t="t" r="r" b="b"/>
            <a:pathLst>
              <a:path w="22775395" h="11932886">
                <a:moveTo>
                  <a:pt x="0" y="0"/>
                </a:moveTo>
                <a:lnTo>
                  <a:pt x="22775395" y="0"/>
                </a:lnTo>
                <a:lnTo>
                  <a:pt x="22775395" y="11932886"/>
                </a:lnTo>
                <a:lnTo>
                  <a:pt x="0" y="119328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 t="-59894" r="-235033" b="-6060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790866" y="-102490"/>
            <a:ext cx="2362201" cy="1744402"/>
          </a:xfrm>
          <a:custGeom>
            <a:avLst/>
            <a:gdLst/>
            <a:ahLst/>
            <a:cxnLst/>
            <a:rect l="l" t="t" r="r" b="b"/>
            <a:pathLst>
              <a:path w="3862780" h="2664681">
                <a:moveTo>
                  <a:pt x="0" y="0"/>
                </a:moveTo>
                <a:lnTo>
                  <a:pt x="3862780" y="0"/>
                </a:lnTo>
                <a:lnTo>
                  <a:pt x="3862780" y="2664681"/>
                </a:lnTo>
                <a:lnTo>
                  <a:pt x="0" y="26646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33400" y="3440598"/>
            <a:ext cx="13512469" cy="1702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579"/>
              </a:lnSpc>
            </a:pPr>
            <a:r>
              <a:rPr lang="ru-RU" sz="6999" b="1" dirty="0">
                <a:latin typeface="Montserrat Bold"/>
                <a:ea typeface="Montserrat Bold"/>
                <a:cs typeface="Montserrat Bold"/>
                <a:sym typeface="Montserrat Bold"/>
              </a:rPr>
              <a:t>Витрина брендов</a:t>
            </a:r>
          </a:p>
          <a:p>
            <a:pPr algn="just">
              <a:lnSpc>
                <a:spcPts val="6579"/>
              </a:lnSpc>
            </a:pPr>
            <a:r>
              <a:rPr lang="ru-RU" sz="6999" b="1" dirty="0">
                <a:latin typeface="Montserrat Bold"/>
                <a:ea typeface="Montserrat Bold"/>
                <a:cs typeface="Montserrat Bold"/>
                <a:sym typeface="Montserrat Bold"/>
              </a:rPr>
              <a:t>Ленинградской области</a:t>
            </a:r>
            <a:endParaRPr lang="en-US" sz="6999" b="1" dirty="0"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33400" y="5583373"/>
            <a:ext cx="15252290" cy="1923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000"/>
              </a:lnSpc>
            </a:pPr>
            <a:r>
              <a:rPr lang="ru-RU" sz="3000" dirty="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В Ленинградской области реализуется программа поддержки и продвижения местных брендов в рамках Дорожной карты, утвержденной на 2024-2026 годы.</a:t>
            </a:r>
          </a:p>
          <a:p>
            <a:pPr>
              <a:lnSpc>
                <a:spcPts val="3000"/>
              </a:lnSpc>
            </a:pPr>
            <a:endParaRPr lang="ru-RU" sz="3000" dirty="0">
              <a:solidFill>
                <a:srgbClr val="000000"/>
              </a:solidFill>
              <a:latin typeface="Evolventa"/>
              <a:ea typeface="Evolventa"/>
              <a:cs typeface="Evolventa"/>
              <a:sym typeface="Evolventa"/>
            </a:endParaRPr>
          </a:p>
          <a:p>
            <a:pPr>
              <a:lnSpc>
                <a:spcPts val="3000"/>
              </a:lnSpc>
            </a:pPr>
            <a:r>
              <a:rPr lang="ru-RU" sz="3000" dirty="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Бренды представлены из самых различных сфер промышленности: легкой, пищевой, химической, деревообрабатывающей и сектора НХП.</a:t>
            </a:r>
          </a:p>
        </p:txBody>
      </p:sp>
      <p:pic>
        <p:nvPicPr>
          <p:cNvPr id="1028" name="Picture 4" descr="https://downloader.disk.yandex.ru/preview/66c5fa31336ead5c5d72ece1f7b65a51d60a0499e7aef530a747445dc2a99992/686c0209/G4WUrwov0nH6IpKxtYP9KuGnqbMNBjKG2asK4JwdPBCwIpZe0533XLeqA5ElldPRj48DWQIFJzLo-mQEpYaDGA%3D%3D?uid=0&amp;filename=Logo_black.jpg&amp;disposition=inline&amp;hash=&amp;limit=0&amp;content_type=image%2Fjpeg&amp;owner_uid=0&amp;tknv=v3&amp;size=1872x964">
            <a:extLst>
              <a:ext uri="{FF2B5EF4-FFF2-40B4-BE49-F238E27FC236}">
                <a16:creationId xmlns:a16="http://schemas.microsoft.com/office/drawing/2014/main" xmlns="" id="{F89BA29E-83A7-43D8-8081-9171C7751D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664"/>
          <a:stretch/>
        </p:blipFill>
        <p:spPr bwMode="auto">
          <a:xfrm>
            <a:off x="0" y="0"/>
            <a:ext cx="4010495" cy="15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EA5E157-638B-4DA8-A268-33F12B8592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25365" y="-41922"/>
            <a:ext cx="1671175" cy="11141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3E49447-6834-419A-B01A-DD5FDF31C425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94924">
            <a:off x="16290191" y="1186348"/>
            <a:ext cx="1844071" cy="18440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13FF77E6-8B42-425C-8E5E-CF67458D681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40318" y="2817912"/>
            <a:ext cx="1187859" cy="118785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B34850A1-37B5-42BC-A75B-75B41043813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10051" y="235915"/>
            <a:ext cx="1587782" cy="158778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188C4C36-62AB-4783-A1E9-9D2D2FC5A40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80788" y="2645041"/>
            <a:ext cx="1426309" cy="142630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7C76603B-395E-4973-B3B8-7D491480599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sharpenSoften amount="50000"/>
                    </a14:imgEffect>
                    <a14:imgEffect>
                      <a14:saturation sat="33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45411" y="112516"/>
            <a:ext cx="1522543" cy="158598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F22E7348-C43D-445F-8DBD-87FEE5F0452E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7765" y="1744408"/>
            <a:ext cx="1071316" cy="107131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7B48B3B6-6BDE-4773-BA94-21A14D2D5F4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saturation sat="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52738" y="1538332"/>
            <a:ext cx="1286606" cy="152261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502B7727-B568-4B87-AB4F-B9710EDBBF40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90906" y="7991237"/>
            <a:ext cx="1336219" cy="1269566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8C314325-1465-4BF6-8537-269B1A71AC4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87749" y="1541510"/>
            <a:ext cx="1671175" cy="1423593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34CA7090-8924-4225-ABC7-9B31136539AE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70702" y="170187"/>
            <a:ext cx="1519280" cy="1230186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716B7A90-63DA-4C42-A24D-C0DC43E99B33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biLevel thresh="5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67697" y="7308494"/>
            <a:ext cx="1418743" cy="98695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095E64B5-4892-4B84-954C-6FB6C480A66B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00978" y="8295446"/>
            <a:ext cx="1150325" cy="1156105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F2723438-9D1E-41A1-9DA7-7C0EDC4B1CD5}"/>
              </a:ext>
            </a:extLst>
          </p:cNvPr>
          <p:cNvPicPr>
            <a:picLocks noChangeAspect="1"/>
          </p:cNvPicPr>
          <p:nvPr/>
        </p:nvPicPr>
        <p:blipFill rotWithShape="1">
          <a:blip r:embed="rId28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876" b="35670"/>
          <a:stretch/>
        </p:blipFill>
        <p:spPr>
          <a:xfrm>
            <a:off x="12950047" y="824616"/>
            <a:ext cx="2344873" cy="7610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6A5B81A1-F11C-4387-AD57-12D1A5F3EB33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 xmlns="">
                  <a14:imgLayer r:embed="rId31"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12165" y="2830285"/>
            <a:ext cx="1688194" cy="129861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131CC72D-DCFF-42AE-93CB-7844BE367530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3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1237" y="-163873"/>
            <a:ext cx="1388048" cy="138804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476BF790-6031-4126-B341-7F7BD365E028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63560" y="4544395"/>
            <a:ext cx="1006187" cy="906475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0BF47133-CF7D-48E8-BFB3-25A7CA28D639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80568" y="9188889"/>
            <a:ext cx="3090888" cy="939862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57C9AF8A-220A-40C8-AC9D-F9BDCEE8AFCC}"/>
              </a:ext>
            </a:extLst>
          </p:cNvPr>
          <p:cNvPicPr>
            <a:picLocks noChangeAspect="1"/>
          </p:cNvPicPr>
          <p:nvPr/>
        </p:nvPicPr>
        <p:blipFill>
          <a:blip r:embed="rId36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11340" y="3204031"/>
            <a:ext cx="2384432" cy="2496788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75C0B2BE-167B-45EF-8403-A072A3687663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51848" y="8121749"/>
            <a:ext cx="2794140" cy="1398818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C2EC0263-E260-440F-8570-297B9C9CBDB0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biLevel thresh="5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51029" y="8724388"/>
            <a:ext cx="1263218" cy="1407485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38917E53-5F44-462A-8A54-B85829AAD8D0}"/>
              </a:ext>
            </a:extLst>
          </p:cNvPr>
          <p:cNvPicPr>
            <a:picLocks noChangeAspect="1"/>
          </p:cNvPicPr>
          <p:nvPr/>
        </p:nvPicPr>
        <p:blipFill>
          <a:blip r:embed="rId39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35886" y="7275600"/>
            <a:ext cx="1812511" cy="181251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D167B6CC-CA62-4CE1-9A2B-645A1E485CF0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42892" y="6808577"/>
            <a:ext cx="1100636" cy="1100636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B8AE596B-A1F0-468F-B76E-666A1402668A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8577" y="9059020"/>
            <a:ext cx="1361412" cy="1361412"/>
          </a:xfrm>
          <a:prstGeom prst="rect">
            <a:avLst/>
          </a:prstGeom>
        </p:spPr>
      </p:pic>
      <p:pic>
        <p:nvPicPr>
          <p:cNvPr id="1025" name="Рисунок 1024">
            <a:extLst>
              <a:ext uri="{FF2B5EF4-FFF2-40B4-BE49-F238E27FC236}">
                <a16:creationId xmlns:a16="http://schemas.microsoft.com/office/drawing/2014/main" xmlns="" id="{6F06241D-E8DD-4F79-9E11-945C030DD6A5}"/>
              </a:ext>
            </a:extLst>
          </p:cNvPr>
          <p:cNvPicPr>
            <a:picLocks noChangeAspect="1"/>
          </p:cNvPicPr>
          <p:nvPr/>
        </p:nvPicPr>
        <p:blipFill>
          <a:blip r:embed="rId42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15389" y="6819657"/>
            <a:ext cx="1109054" cy="1109054"/>
          </a:xfrm>
          <a:prstGeom prst="rect">
            <a:avLst/>
          </a:prstGeom>
        </p:spPr>
      </p:pic>
      <p:pic>
        <p:nvPicPr>
          <p:cNvPr id="1027" name="Рисунок 1026">
            <a:extLst>
              <a:ext uri="{FF2B5EF4-FFF2-40B4-BE49-F238E27FC236}">
                <a16:creationId xmlns:a16="http://schemas.microsoft.com/office/drawing/2014/main" xmlns="" id="{F40A52D6-D2C0-4217-8DB6-27827DA2D277}"/>
              </a:ext>
            </a:extLst>
          </p:cNvPr>
          <p:cNvPicPr>
            <a:picLocks noChangeAspect="1"/>
          </p:cNvPicPr>
          <p:nvPr/>
        </p:nvPicPr>
        <p:blipFill>
          <a:blip r:embed="rId43" cstate="print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4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80699" y="2903046"/>
            <a:ext cx="1373534" cy="1366700"/>
          </a:xfrm>
          <a:prstGeom prst="rect">
            <a:avLst/>
          </a:prstGeom>
        </p:spPr>
      </p:pic>
      <p:pic>
        <p:nvPicPr>
          <p:cNvPr id="1030" name="Рисунок 1029">
            <a:extLst>
              <a:ext uri="{FF2B5EF4-FFF2-40B4-BE49-F238E27FC236}">
                <a16:creationId xmlns:a16="http://schemas.microsoft.com/office/drawing/2014/main" xmlns="" id="{99CE129C-2FC0-4E6A-B93E-05185F3A9DA3}"/>
              </a:ext>
            </a:extLst>
          </p:cNvPr>
          <p:cNvPicPr>
            <a:picLocks noChangeAspect="1"/>
          </p:cNvPicPr>
          <p:nvPr/>
        </p:nvPicPr>
        <p:blipFill>
          <a:blip r:embed="rId45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41722" y="5116816"/>
            <a:ext cx="2249865" cy="2249865"/>
          </a:xfrm>
          <a:prstGeom prst="rect">
            <a:avLst/>
          </a:prstGeom>
        </p:spPr>
      </p:pic>
      <p:pic>
        <p:nvPicPr>
          <p:cNvPr id="1032" name="Рисунок 1031">
            <a:extLst>
              <a:ext uri="{FF2B5EF4-FFF2-40B4-BE49-F238E27FC236}">
                <a16:creationId xmlns:a16="http://schemas.microsoft.com/office/drawing/2014/main" xmlns="" id="{DEDF1CAB-150C-4856-AE82-631E9A0AD4FB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96485" y="1334378"/>
            <a:ext cx="1744778" cy="17447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30"/>
          <p:cNvGrpSpPr/>
          <p:nvPr/>
        </p:nvGrpSpPr>
        <p:grpSpPr>
          <a:xfrm>
            <a:off x="12240074" y="3995353"/>
            <a:ext cx="5296295" cy="5180787"/>
            <a:chOff x="0" y="0"/>
            <a:chExt cx="7061727" cy="6907716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36" name="Group 3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38" name="TextBox 3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3</a:t>
              </a:r>
            </a:p>
          </p:txBody>
        </p:sp>
      </p:grpSp>
      <p:sp>
        <p:nvSpPr>
          <p:cNvPr id="41" name="Арка 40">
            <a:extLst>
              <a:ext uri="{FF2B5EF4-FFF2-40B4-BE49-F238E27FC236}">
                <a16:creationId xmlns:a16="http://schemas.microsoft.com/office/drawing/2014/main" xmlns="" id="{D66B82A3-49A2-416F-99AA-B8D791F16585}"/>
              </a:ext>
            </a:extLst>
          </p:cNvPr>
          <p:cNvSpPr/>
          <p:nvPr/>
        </p:nvSpPr>
        <p:spPr>
          <a:xfrm rot="1342274">
            <a:off x="15380279" y="-2788646"/>
            <a:ext cx="7794367" cy="7799011"/>
          </a:xfrm>
          <a:prstGeom prst="blockArc">
            <a:avLst>
              <a:gd name="adj1" fmla="val 956724"/>
              <a:gd name="adj2" fmla="val 11562080"/>
              <a:gd name="adj3" fmla="val 5544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713782" y="3995353"/>
            <a:ext cx="5296295" cy="5180787"/>
            <a:chOff x="0" y="0"/>
            <a:chExt cx="7061727" cy="6907716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8" name="Freeform 8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l="l" t="t" r="r" b="b"/>
              <a:pathLst>
                <a:path w="377902" h="30232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9" name="Group 9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3221587" y="732624"/>
              <a:ext cx="618552" cy="4660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1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41311" y="5356995"/>
            <a:ext cx="4841237" cy="2313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en-US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ПРЕДПРИНИМАТЕЛЮ НЕОБХОДИМО </a:t>
            </a: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БЫТЬ</a:t>
            </a:r>
            <a:r>
              <a:rPr lang="en-US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 В РЕЕСТРЕ МСП И ВЕСТИ ПРЕДПРИНИМАТЕЛЬСКУЮ ДЕЯТЕЛЬНОСТЬ НА ТЕРРИТОРИИ ЛЕНИНГРАДСКОЙ ОБЛАСТИ</a:t>
            </a:r>
          </a:p>
          <a:p>
            <a:pPr marL="0" lvl="0" indent="0" algn="ctr">
              <a:lnSpc>
                <a:spcPts val="2600"/>
              </a:lnSpc>
            </a:pPr>
            <a:r>
              <a:rPr lang="en-US" sz="2000" b="1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(</a:t>
            </a:r>
            <a:r>
              <a:rPr lang="ru-RU" sz="2000" b="1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ПРОИЗВОДСТВЕННЫЙ ТРЕК)</a:t>
            </a:r>
            <a:endParaRPr lang="en-US" sz="2000" b="1" spc="20" dirty="0">
              <a:solidFill>
                <a:srgbClr val="E04E3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2901840" y="8784797"/>
            <a:ext cx="150459" cy="150459"/>
          </a:xfrm>
          <a:custGeom>
            <a:avLst/>
            <a:gdLst/>
            <a:ahLst/>
            <a:cxnLst/>
            <a:rect l="l" t="t" r="r" b="b"/>
            <a:pathLst>
              <a:path w="150459" h="150459">
                <a:moveTo>
                  <a:pt x="0" y="0"/>
                </a:moveTo>
                <a:lnTo>
                  <a:pt x="150459" y="0"/>
                </a:lnTo>
                <a:lnTo>
                  <a:pt x="150459" y="150459"/>
                </a:lnTo>
                <a:lnTo>
                  <a:pt x="0" y="150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780673" y="2648258"/>
            <a:ext cx="3178158" cy="1014972"/>
            <a:chOff x="0" y="0"/>
            <a:chExt cx="4237544" cy="1353295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4237544" cy="1353295"/>
              <a:chOff x="0" y="0"/>
              <a:chExt cx="45632883" cy="1457324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-12700" y="-12700"/>
                <a:ext cx="45658283" cy="14598645"/>
              </a:xfrm>
              <a:custGeom>
                <a:avLst/>
                <a:gdLst/>
                <a:ahLst/>
                <a:cxnLst/>
                <a:rect l="l" t="t" r="r" b="b"/>
                <a:pathLst>
                  <a:path w="45658283" h="14598645">
                    <a:moveTo>
                      <a:pt x="44795954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3736315"/>
                    </a:lnTo>
                    <a:cubicBezTo>
                      <a:pt x="0" y="14208756"/>
                      <a:pt x="389890" y="14598645"/>
                      <a:pt x="862330" y="14598645"/>
                    </a:cubicBezTo>
                    <a:lnTo>
                      <a:pt x="44795954" y="14598645"/>
                    </a:lnTo>
                    <a:cubicBezTo>
                      <a:pt x="45268393" y="14598645"/>
                      <a:pt x="45658283" y="14208756"/>
                      <a:pt x="45658283" y="13736315"/>
                    </a:cubicBezTo>
                    <a:lnTo>
                      <a:pt x="45658283" y="862330"/>
                    </a:lnTo>
                    <a:cubicBezTo>
                      <a:pt x="45658283" y="389890"/>
                      <a:pt x="45268393" y="0"/>
                      <a:pt x="44795954" y="0"/>
                    </a:cubicBezTo>
                    <a:close/>
                    <a:moveTo>
                      <a:pt x="45467783" y="927100"/>
                    </a:moveTo>
                    <a:lnTo>
                      <a:pt x="45467783" y="13736315"/>
                    </a:lnTo>
                    <a:cubicBezTo>
                      <a:pt x="45467783" y="14103345"/>
                      <a:pt x="45162983" y="14408145"/>
                      <a:pt x="44795954" y="14408145"/>
                    </a:cubicBezTo>
                    <a:lnTo>
                      <a:pt x="862330" y="14408145"/>
                    </a:lnTo>
                    <a:cubicBezTo>
                      <a:pt x="495300" y="14408145"/>
                      <a:pt x="190500" y="14103345"/>
                      <a:pt x="190500" y="13736315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44795954" y="190500"/>
                    </a:lnTo>
                    <a:cubicBezTo>
                      <a:pt x="45162983" y="190500"/>
                      <a:pt x="45467783" y="495300"/>
                      <a:pt x="45467783" y="862330"/>
                    </a:cubicBezTo>
                    <a:lnTo>
                      <a:pt x="45467783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348112" y="387595"/>
              <a:ext cx="3541321" cy="59715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412"/>
                </a:lnSpc>
              </a:pPr>
              <a:r>
                <a:rPr lang="en-US" sz="3046" b="1" spc="-112">
                  <a:solidFill>
                    <a:srgbClr val="E04E39"/>
                  </a:solidFill>
                  <a:latin typeface="Montserrat Semi-Bold"/>
                  <a:ea typeface="Montserrat Semi-Bold"/>
                  <a:cs typeface="Montserrat Semi-Bold"/>
                  <a:sym typeface="Montserrat Semi-Bold"/>
                </a:rPr>
                <a:t>УСЛОВИЯ:</a:t>
              </a:r>
            </a:p>
          </p:txBody>
        </p:sp>
      </p:grpSp>
      <p:sp>
        <p:nvSpPr>
          <p:cNvPr id="19" name="AutoShape 19"/>
          <p:cNvSpPr/>
          <p:nvPr/>
        </p:nvSpPr>
        <p:spPr>
          <a:xfrm flipV="1">
            <a:off x="27871" y="9514277"/>
            <a:ext cx="18194409" cy="0"/>
          </a:xfrm>
          <a:prstGeom prst="line">
            <a:avLst/>
          </a:prstGeom>
          <a:ln w="9525" cap="flat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0" name="Арка 39">
            <a:extLst>
              <a:ext uri="{FF2B5EF4-FFF2-40B4-BE49-F238E27FC236}">
                <a16:creationId xmlns:a16="http://schemas.microsoft.com/office/drawing/2014/main" xmlns="" id="{4970B21B-3CC4-4BA2-A044-D9503EA5E659}"/>
              </a:ext>
            </a:extLst>
          </p:cNvPr>
          <p:cNvSpPr/>
          <p:nvPr/>
        </p:nvSpPr>
        <p:spPr>
          <a:xfrm rot="20265167">
            <a:off x="16190346" y="-3714873"/>
            <a:ext cx="12850036" cy="10630468"/>
          </a:xfrm>
          <a:prstGeom prst="blockArc">
            <a:avLst>
              <a:gd name="adj1" fmla="val 3346679"/>
              <a:gd name="adj2" fmla="val 13535128"/>
              <a:gd name="adj3" fmla="val 6679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6476928" y="3995353"/>
            <a:ext cx="5296295" cy="5180787"/>
            <a:chOff x="0" y="0"/>
            <a:chExt cx="7061727" cy="6907716"/>
          </a:xfrm>
        </p:grpSpPr>
        <p:grpSp>
          <p:nvGrpSpPr>
            <p:cNvPr id="21" name="Group 2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23" name="Group 23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5" name="Freeform 25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l="l" t="t" r="r" b="b"/>
              <a:pathLst>
                <a:path w="377902" h="30232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6" name="Group 2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8" name="TextBox 2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2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6723381" y="6163873"/>
            <a:ext cx="4841237" cy="980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НАЛИЧИЕ ЗАРЕГИСТРИРОВАННОГО ТОВАРНОГО ЗНАКА</a:t>
            </a:r>
            <a:endParaRPr lang="en-US" sz="2000" b="1" spc="20" dirty="0">
              <a:solidFill>
                <a:srgbClr val="19191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2505452" y="5220324"/>
            <a:ext cx="4841237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ПРОЙТИ РЕГИСТРАЦИЮ НА САЙТЕ </a:t>
            </a:r>
            <a:r>
              <a:rPr lang="ru-RU" sz="2000" b="1" u="sng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813.</a:t>
            </a:r>
            <a:r>
              <a:rPr lang="en-US" sz="2000" b="1" u="sng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RU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5EE195DF-CE39-4D7A-97E8-9CE6E5C7E4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1668" t="-476"/>
          <a:stretch/>
        </p:blipFill>
        <p:spPr>
          <a:xfrm>
            <a:off x="17507839" y="9680742"/>
            <a:ext cx="272401" cy="430115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C9735654-85BA-4F86-86C2-B4408A5630B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9" t="3002" r="4169" b="5737"/>
          <a:stretch/>
        </p:blipFill>
        <p:spPr>
          <a:xfrm>
            <a:off x="13561458" y="6118090"/>
            <a:ext cx="2725821" cy="2666707"/>
          </a:xfrm>
          <a:prstGeom prst="rect">
            <a:avLst/>
          </a:prstGeom>
          <a:ln w="76200">
            <a:solidFill>
              <a:srgbClr val="E04E39"/>
            </a:solidFill>
            <a:prstDash val="lgDash"/>
          </a:ln>
        </p:spPr>
      </p:pic>
      <p:sp>
        <p:nvSpPr>
          <p:cNvPr id="2" name="TextBox 2"/>
          <p:cNvSpPr txBox="1"/>
          <p:nvPr/>
        </p:nvSpPr>
        <p:spPr>
          <a:xfrm>
            <a:off x="780673" y="472409"/>
            <a:ext cx="16726654" cy="1806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99"/>
              </a:lnSpc>
            </a:pPr>
            <a:r>
              <a:rPr lang="ru-RU" sz="3600" b="1" spc="-79" dirty="0">
                <a:solidFill>
                  <a:srgbClr val="191919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Присутствие на этой платформе предоставит возможность заявить о своем продукте широкой аудитории, привлечь новых клиентов и партнеров, а также укрепить доверие к бизнесу.</a:t>
            </a:r>
            <a:endParaRPr lang="en-US" sz="3600" b="1" spc="-79" dirty="0">
              <a:solidFill>
                <a:srgbClr val="191919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xmlns="" id="{FF13CA31-6208-4BE6-B1E5-CBC0A14555A7}"/>
              </a:ext>
            </a:extLst>
          </p:cNvPr>
          <p:cNvSpPr txBox="1"/>
          <p:nvPr/>
        </p:nvSpPr>
        <p:spPr>
          <a:xfrm>
            <a:off x="16660253" y="9692648"/>
            <a:ext cx="1291919" cy="444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lang="en-US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</a:t>
            </a:r>
            <a:r>
              <a:rPr lang="ru-RU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1</a:t>
            </a:r>
            <a:endParaRPr lang="en-US" sz="2566" b="1" spc="-56" dirty="0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Арка 35">
            <a:extLst>
              <a:ext uri="{FF2B5EF4-FFF2-40B4-BE49-F238E27FC236}">
                <a16:creationId xmlns:a16="http://schemas.microsoft.com/office/drawing/2014/main" xmlns="" id="{C2100735-5ACE-4E6C-9E08-A500CF71C9EC}"/>
              </a:ext>
            </a:extLst>
          </p:cNvPr>
          <p:cNvSpPr/>
          <p:nvPr/>
        </p:nvSpPr>
        <p:spPr>
          <a:xfrm rot="8470968">
            <a:off x="-864729" y="8336671"/>
            <a:ext cx="7669231" cy="815081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33" name="Арка 32">
            <a:extLst>
              <a:ext uri="{FF2B5EF4-FFF2-40B4-BE49-F238E27FC236}">
                <a16:creationId xmlns:a16="http://schemas.microsoft.com/office/drawing/2014/main" xmlns="" id="{58895BCE-C885-49CC-84C1-9393814A4BA4}"/>
              </a:ext>
            </a:extLst>
          </p:cNvPr>
          <p:cNvSpPr/>
          <p:nvPr/>
        </p:nvSpPr>
        <p:spPr>
          <a:xfrm rot="4367789">
            <a:off x="-3005791" y="-2153975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FFDFC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11805653" y="5519238"/>
            <a:ext cx="6106380" cy="1952277"/>
            <a:chOff x="0" y="0"/>
            <a:chExt cx="2065615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5615" cy="660400"/>
            </a:xfrm>
            <a:custGeom>
              <a:avLst/>
              <a:gdLst/>
              <a:ahLst/>
              <a:cxnLst/>
              <a:rect l="l" t="t" r="r" b="b"/>
              <a:pathLst>
                <a:path w="2065615" h="660400">
                  <a:moveTo>
                    <a:pt x="1941155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41155" y="0"/>
                  </a:lnTo>
                  <a:cubicBezTo>
                    <a:pt x="2009735" y="0"/>
                    <a:pt x="2065615" y="55880"/>
                    <a:pt x="2065615" y="124460"/>
                  </a:cubicBezTo>
                  <a:lnTo>
                    <a:pt x="2065615" y="535940"/>
                  </a:lnTo>
                  <a:cubicBezTo>
                    <a:pt x="2065615" y="604520"/>
                    <a:pt x="2009735" y="660400"/>
                    <a:pt x="1941155" y="6604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4055092" y="411215"/>
            <a:ext cx="13453877" cy="1076452"/>
            <a:chOff x="-1355" y="-1355"/>
            <a:chExt cx="13656913" cy="1435269"/>
          </a:xfrm>
        </p:grpSpPr>
        <p:grpSp>
          <p:nvGrpSpPr>
            <p:cNvPr id="7" name="Group 7"/>
            <p:cNvGrpSpPr/>
            <p:nvPr/>
          </p:nvGrpSpPr>
          <p:grpSpPr>
            <a:xfrm>
              <a:off x="-1355" y="-1355"/>
              <a:ext cx="13630042" cy="1435269"/>
              <a:chOff x="-12700" y="-12700"/>
              <a:chExt cx="127781648" cy="13455649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12700" y="-12700"/>
                <a:ext cx="127781648" cy="13455649"/>
              </a:xfrm>
              <a:custGeom>
                <a:avLst/>
                <a:gdLst/>
                <a:ahLst/>
                <a:cxnLst/>
                <a:rect l="l" t="t" r="r" b="b"/>
                <a:pathLst>
                  <a:path w="127781645" h="13455650">
                    <a:moveTo>
                      <a:pt x="126919323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2593319"/>
                    </a:lnTo>
                    <a:cubicBezTo>
                      <a:pt x="0" y="13065759"/>
                      <a:pt x="389890" y="13455650"/>
                      <a:pt x="862330" y="13455650"/>
                    </a:cubicBezTo>
                    <a:lnTo>
                      <a:pt x="126919323" y="13455650"/>
                    </a:lnTo>
                    <a:cubicBezTo>
                      <a:pt x="127391765" y="13455650"/>
                      <a:pt x="127781645" y="13065759"/>
                      <a:pt x="127781645" y="12593319"/>
                    </a:cubicBezTo>
                    <a:lnTo>
                      <a:pt x="127781645" y="862330"/>
                    </a:lnTo>
                    <a:cubicBezTo>
                      <a:pt x="127781645" y="389890"/>
                      <a:pt x="127391753" y="0"/>
                      <a:pt x="126919323" y="0"/>
                    </a:cubicBezTo>
                    <a:close/>
                    <a:moveTo>
                      <a:pt x="127591145" y="927100"/>
                    </a:moveTo>
                    <a:lnTo>
                      <a:pt x="127591145" y="12593319"/>
                    </a:lnTo>
                    <a:cubicBezTo>
                      <a:pt x="127591145" y="12960349"/>
                      <a:pt x="127286345" y="13265148"/>
                      <a:pt x="126919323" y="13265148"/>
                    </a:cubicBezTo>
                    <a:lnTo>
                      <a:pt x="862330" y="13265148"/>
                    </a:lnTo>
                    <a:cubicBezTo>
                      <a:pt x="495300" y="13265148"/>
                      <a:pt x="190500" y="12960349"/>
                      <a:pt x="190500" y="12593319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126919323" y="190500"/>
                    </a:lnTo>
                    <a:cubicBezTo>
                      <a:pt x="127286345" y="190500"/>
                      <a:pt x="127591145" y="495300"/>
                      <a:pt x="127591145" y="862330"/>
                    </a:cubicBezTo>
                    <a:lnTo>
                      <a:pt x="127591145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9" name="TextBox 9"/>
            <p:cNvSpPr txBox="1"/>
            <p:nvPr/>
          </p:nvSpPr>
          <p:spPr>
            <a:xfrm>
              <a:off x="25516" y="428538"/>
              <a:ext cx="13630042" cy="65633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lvl="0" algn="ctr">
                <a:lnSpc>
                  <a:spcPts val="3770"/>
                </a:lnSpc>
                <a:spcBef>
                  <a:spcPct val="0"/>
                </a:spcBef>
              </a:pPr>
              <a:r>
                <a:rPr lang="ru-RU" sz="4000" b="1" spc="29" dirty="0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Каталог брендов Ленинградской области</a:t>
              </a:r>
              <a:endParaRPr lang="en-US" sz="4000" b="1" spc="29" dirty="0">
                <a:solidFill>
                  <a:srgbClr val="E04E39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28268" y="3058640"/>
            <a:ext cx="10112398" cy="45965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📋 Интерактивный список, где каждая карточка содержит: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название бренда;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логотип;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ссылку на сайт, соцсети или маркетплейс;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краткое описание или профиль деятельности.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🧭 Фильтры и навигация — пользователю доступен выбор по категориям товаров или видам деятельности, для удобного поиска необходимой компании.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ℹ️ Дополнительная информация — ссылки на реестры, условия участия, новости программы.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12" name="AutoShape 1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w="12700" cap="flat">
              <a:solidFill>
                <a:srgbClr val="30303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lang="en-US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</a:t>
              </a:r>
              <a:r>
                <a:rPr lang="ru-RU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2</a:t>
              </a:r>
              <a:endParaRPr lang="en-US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206113" y="1852096"/>
            <a:ext cx="6298939" cy="7177601"/>
            <a:chOff x="0" y="0"/>
            <a:chExt cx="1659001" cy="131635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59001" cy="1316355"/>
            </a:xfrm>
            <a:custGeom>
              <a:avLst/>
              <a:gdLst/>
              <a:ahLst/>
              <a:cxnLst/>
              <a:rect l="l" t="t" r="r" b="b"/>
              <a:pathLst>
                <a:path w="1659001" h="1316355">
                  <a:moveTo>
                    <a:pt x="1659001" y="90952"/>
                  </a:moveTo>
                  <a:lnTo>
                    <a:pt x="1659001" y="1225403"/>
                  </a:lnTo>
                  <a:cubicBezTo>
                    <a:pt x="1659001" y="1249525"/>
                    <a:pt x="1649419" y="1272659"/>
                    <a:pt x="1632362" y="1289716"/>
                  </a:cubicBezTo>
                  <a:cubicBezTo>
                    <a:pt x="1615305" y="1306773"/>
                    <a:pt x="1592171" y="1316355"/>
                    <a:pt x="1568049" y="1316355"/>
                  </a:cubicBezTo>
                  <a:lnTo>
                    <a:pt x="90952" y="1316355"/>
                  </a:lnTo>
                  <a:cubicBezTo>
                    <a:pt x="40721" y="1316355"/>
                    <a:pt x="0" y="1275634"/>
                    <a:pt x="0" y="1225403"/>
                  </a:cubicBezTo>
                  <a:lnTo>
                    <a:pt x="0" y="90952"/>
                  </a:lnTo>
                  <a:cubicBezTo>
                    <a:pt x="0" y="40721"/>
                    <a:pt x="40721" y="0"/>
                    <a:pt x="90952" y="0"/>
                  </a:cubicBezTo>
                  <a:lnTo>
                    <a:pt x="1568049" y="0"/>
                  </a:lnTo>
                  <a:cubicBezTo>
                    <a:pt x="1618280" y="0"/>
                    <a:pt x="1659001" y="40721"/>
                    <a:pt x="1659001" y="90952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659001" cy="13639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34" name="Арка 33">
            <a:extLst>
              <a:ext uri="{FF2B5EF4-FFF2-40B4-BE49-F238E27FC236}">
                <a16:creationId xmlns:a16="http://schemas.microsoft.com/office/drawing/2014/main" xmlns="" id="{89EE40F7-E984-4456-822C-F60948B01AC5}"/>
              </a:ext>
            </a:extLst>
          </p:cNvPr>
          <p:cNvSpPr/>
          <p:nvPr/>
        </p:nvSpPr>
        <p:spPr>
          <a:xfrm rot="18545367">
            <a:off x="-1244993" y="-3364363"/>
            <a:ext cx="4769980" cy="5691217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EDC48DFB-7ECE-421D-A933-9CF808B90D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08969" y="9692648"/>
            <a:ext cx="272401" cy="430115"/>
          </a:xfrm>
          <a:prstGeom prst="rect">
            <a:avLst/>
          </a:prstGeom>
        </p:spPr>
      </p:pic>
      <p:graphicFrame>
        <p:nvGraphicFramePr>
          <p:cNvPr id="39" name="Диаграмма 38">
            <a:extLst>
              <a:ext uri="{FF2B5EF4-FFF2-40B4-BE49-F238E27FC236}">
                <a16:creationId xmlns:a16="http://schemas.microsoft.com/office/drawing/2014/main" xmlns="" id="{58A29B45-5EC1-436C-9A69-BA230DD160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762501326"/>
              </p:ext>
            </p:extLst>
          </p:nvPr>
        </p:nvGraphicFramePr>
        <p:xfrm>
          <a:off x="11671558" y="2215461"/>
          <a:ext cx="5368047" cy="6286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63B83567-3A27-4EF8-8FB0-DCC32515F104}"/>
              </a:ext>
            </a:extLst>
          </p:cNvPr>
          <p:cNvSpPr/>
          <p:nvPr/>
        </p:nvSpPr>
        <p:spPr>
          <a:xfrm>
            <a:off x="15697200" y="8099819"/>
            <a:ext cx="685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spc="-49" dirty="0">
                <a:latin typeface="Montserrat"/>
                <a:sym typeface="Montserrat"/>
              </a:rPr>
              <a:t>Июль</a:t>
            </a:r>
            <a:endParaRPr lang="ru-RU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9">
            <a:extLst>
              <a:ext uri="{FF2B5EF4-FFF2-40B4-BE49-F238E27FC236}">
                <a16:creationId xmlns:a16="http://schemas.microsoft.com/office/drawing/2014/main" xmlns="" id="{28D7968D-219E-4E8C-8686-4E3D1A5CE29A}"/>
              </a:ext>
            </a:extLst>
          </p:cNvPr>
          <p:cNvGrpSpPr/>
          <p:nvPr/>
        </p:nvGrpSpPr>
        <p:grpSpPr>
          <a:xfrm>
            <a:off x="6850352" y="3603631"/>
            <a:ext cx="6069013" cy="2127075"/>
            <a:chOff x="0" y="-21455"/>
            <a:chExt cx="2052975" cy="719529"/>
          </a:xfrm>
        </p:grpSpPr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xmlns="" id="{F262D723-91CD-421F-B26D-FD9B88E7F65F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36" name="Group 9">
            <a:extLst>
              <a:ext uri="{FF2B5EF4-FFF2-40B4-BE49-F238E27FC236}">
                <a16:creationId xmlns:a16="http://schemas.microsoft.com/office/drawing/2014/main" xmlns="" id="{6AA3175C-FB01-4F64-A01D-B09459ADF1E2}"/>
              </a:ext>
            </a:extLst>
          </p:cNvPr>
          <p:cNvGrpSpPr/>
          <p:nvPr/>
        </p:nvGrpSpPr>
        <p:grpSpPr>
          <a:xfrm>
            <a:off x="334346" y="3603632"/>
            <a:ext cx="6069013" cy="2127075"/>
            <a:chOff x="0" y="-21455"/>
            <a:chExt cx="2052975" cy="719529"/>
          </a:xfrm>
        </p:grpSpPr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xmlns="" id="{CAD62EB8-E54D-4C9E-8893-6DFA0313E6D7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2" name="Group 2"/>
          <p:cNvGrpSpPr/>
          <p:nvPr/>
        </p:nvGrpSpPr>
        <p:grpSpPr>
          <a:xfrm>
            <a:off x="335068" y="194119"/>
            <a:ext cx="17617864" cy="3133299"/>
            <a:chOff x="0" y="0"/>
            <a:chExt cx="5959623" cy="10599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59623" cy="1059906"/>
            </a:xfrm>
            <a:custGeom>
              <a:avLst/>
              <a:gdLst/>
              <a:ahLst/>
              <a:cxnLst/>
              <a:rect l="l" t="t" r="r" b="b"/>
              <a:pathLst>
                <a:path w="5959623" h="1059906">
                  <a:moveTo>
                    <a:pt x="5835163" y="1059906"/>
                  </a:moveTo>
                  <a:lnTo>
                    <a:pt x="124460" y="1059906"/>
                  </a:lnTo>
                  <a:cubicBezTo>
                    <a:pt x="55880" y="1059906"/>
                    <a:pt x="0" y="1004026"/>
                    <a:pt x="0" y="93544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835163" y="0"/>
                  </a:lnTo>
                  <a:cubicBezTo>
                    <a:pt x="5903743" y="0"/>
                    <a:pt x="5959623" y="55880"/>
                    <a:pt x="5959623" y="124460"/>
                  </a:cubicBezTo>
                  <a:lnTo>
                    <a:pt x="5959623" y="935446"/>
                  </a:lnTo>
                  <a:cubicBezTo>
                    <a:pt x="5959623" y="1004026"/>
                    <a:pt x="5903743" y="1059906"/>
                    <a:pt x="5835163" y="1059906"/>
                  </a:cubicBezTo>
                  <a:close/>
                </a:path>
              </a:pathLst>
            </a:custGeom>
            <a:solidFill>
              <a:srgbClr val="E04E3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020764" y="913104"/>
            <a:ext cx="16152879" cy="1741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6699"/>
              </a:lnSpc>
              <a:spcBef>
                <a:spcPct val="0"/>
              </a:spcBef>
            </a:pPr>
            <a:r>
              <a:rPr lang="ru-RU" sz="669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Что предлагает витрина предпринимателям?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34346" y="4046402"/>
            <a:ext cx="6069013" cy="5277667"/>
            <a:chOff x="0" y="0"/>
            <a:chExt cx="8092018" cy="2836100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8092018" cy="2836100"/>
              <a:chOff x="0" y="0"/>
              <a:chExt cx="2052975" cy="71952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052975" cy="719529"/>
              </a:xfrm>
              <a:custGeom>
                <a:avLst/>
                <a:gdLst/>
                <a:ahLst/>
                <a:cxnLst/>
                <a:rect l="l" t="t" r="r" b="b"/>
                <a:pathLst>
                  <a:path w="2052975" h="719529">
                    <a:moveTo>
                      <a:pt x="1928515" y="719529"/>
                    </a:moveTo>
                    <a:lnTo>
                      <a:pt x="124460" y="719529"/>
                    </a:lnTo>
                    <a:cubicBezTo>
                      <a:pt x="55880" y="719529"/>
                      <a:pt x="0" y="663649"/>
                      <a:pt x="0" y="59506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928515" y="0"/>
                    </a:lnTo>
                    <a:cubicBezTo>
                      <a:pt x="1997095" y="0"/>
                      <a:pt x="2052975" y="55880"/>
                      <a:pt x="2052975" y="124460"/>
                    </a:cubicBezTo>
                    <a:lnTo>
                      <a:pt x="2052975" y="595069"/>
                    </a:lnTo>
                    <a:cubicBezTo>
                      <a:pt x="2052975" y="663649"/>
                      <a:pt x="1997095" y="719529"/>
                      <a:pt x="1928515" y="719529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687032" y="312089"/>
              <a:ext cx="6717953" cy="1795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450"/>
                </a:lnSpc>
                <a:spcBef>
                  <a:spcPct val="0"/>
                </a:spcBef>
              </a:pPr>
              <a:r>
                <a:rPr lang="ru-RU" sz="3000" b="1" dirty="0">
                  <a:solidFill>
                    <a:srgbClr val="191919"/>
                  </a:solidFill>
                  <a:latin typeface="Evolventa Bold"/>
                  <a:ea typeface="Evolventa Bold"/>
                  <a:cs typeface="Evolventa Bold"/>
                  <a:sym typeface="Evolventa Bold"/>
                </a:rPr>
                <a:t>Бесплатное размещение и высокая видимость на маркетплейсах</a:t>
              </a:r>
              <a:endParaRPr lang="en-US" sz="3000" b="1" dirty="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60559" y="4046402"/>
            <a:ext cx="6069013" cy="5277663"/>
            <a:chOff x="0" y="0"/>
            <a:chExt cx="2052975" cy="7195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7191930" y="4889869"/>
            <a:ext cx="5433980" cy="8976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</a:pPr>
            <a:r>
              <a:rPr lang="ru-RU" sz="3000" b="1" dirty="0">
                <a:solidFill>
                  <a:srgbClr val="19191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Маркетинговая поддержка и продвижение</a:t>
            </a:r>
            <a:endParaRPr lang="en-US" sz="3000" b="1" dirty="0">
              <a:solidFill>
                <a:srgbClr val="19191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13386772" y="4046402"/>
            <a:ext cx="4566160" cy="5277663"/>
            <a:chOff x="0" y="0"/>
            <a:chExt cx="1544602" cy="15872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44602" cy="1587272"/>
            </a:xfrm>
            <a:custGeom>
              <a:avLst/>
              <a:gdLst/>
              <a:ahLst/>
              <a:cxnLst/>
              <a:rect l="l" t="t" r="r" b="b"/>
              <a:pathLst>
                <a:path w="1544602" h="1587272">
                  <a:moveTo>
                    <a:pt x="1420142" y="1587272"/>
                  </a:moveTo>
                  <a:lnTo>
                    <a:pt x="124460" y="1587272"/>
                  </a:lnTo>
                  <a:cubicBezTo>
                    <a:pt x="55880" y="1587272"/>
                    <a:pt x="0" y="1531392"/>
                    <a:pt x="0" y="146281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420142" y="0"/>
                  </a:lnTo>
                  <a:cubicBezTo>
                    <a:pt x="1488722" y="0"/>
                    <a:pt x="1544602" y="55880"/>
                    <a:pt x="1544602" y="124460"/>
                  </a:cubicBezTo>
                  <a:lnTo>
                    <a:pt x="1544602" y="1462812"/>
                  </a:lnTo>
                  <a:cubicBezTo>
                    <a:pt x="1544602" y="1531392"/>
                    <a:pt x="1488722" y="1587272"/>
                    <a:pt x="1420142" y="1587272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13485028" y="5787551"/>
            <a:ext cx="4369648" cy="1795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450"/>
              </a:lnSpc>
              <a:spcBef>
                <a:spcPct val="0"/>
              </a:spcBef>
            </a:pPr>
            <a:r>
              <a:rPr lang="ru-RU" sz="4000" b="1" dirty="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Формирование имиджа официального бренда региона</a:t>
            </a:r>
            <a:endParaRPr lang="en-US" sz="4000" b="1" dirty="0">
              <a:solidFill>
                <a:srgbClr val="E04E3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22" name="AutoShape 2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w="12700" cap="flat">
              <a:solidFill>
                <a:srgbClr val="30303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lang="en-US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03</a:t>
              </a:r>
            </a:p>
          </p:txBody>
        </p:sp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B1B41800-2486-48E2-86E3-2189810112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26000" y="9692648"/>
            <a:ext cx="272401" cy="43011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65437BCF-34CF-446D-8EA1-71224BB2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E04E3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48" t="4538" r="3946" b="63183"/>
          <a:stretch/>
        </p:blipFill>
        <p:spPr>
          <a:xfrm>
            <a:off x="532459" y="6309415"/>
            <a:ext cx="5672786" cy="2435946"/>
          </a:xfrm>
          <a:prstGeom prst="roundRect">
            <a:avLst>
              <a:gd name="adj" fmla="val 31222"/>
            </a:avLst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29369674-8782-4CF8-A61D-8E6003D0D1BA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9840" y="6250220"/>
            <a:ext cx="5970036" cy="2554330"/>
          </a:xfrm>
          <a:prstGeom prst="roundRect">
            <a:avLst>
              <a:gd name="adj" fmla="val 29142"/>
            </a:avLst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8922321"/>
              </p:ext>
            </p:extLst>
          </p:nvPr>
        </p:nvGraphicFramePr>
        <p:xfrm>
          <a:off x="995571" y="1743495"/>
          <a:ext cx="16274036" cy="7856287"/>
        </p:xfrm>
        <a:graphic>
          <a:graphicData uri="http://schemas.openxmlformats.org/drawingml/2006/table">
            <a:tbl>
              <a:tblPr/>
              <a:tblGrid>
                <a:gridCol w="6149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xmlns="" val="3763120508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xmlns="" val="1665375414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24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69234"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№</a:t>
                      </a:r>
                      <a:endParaRPr lang="en-US" sz="18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Район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МСП ЛО, </a:t>
                      </a:r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соответсвующие</a:t>
                      </a: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 критериям  размещения,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 МСП ЛО, получившие поддержку Фонда,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МСП ЛО для проработки и взаимодействия ОИП,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953"/>
                        </a:lnSpc>
                        <a:defRPr/>
                      </a:pPr>
                      <a:r>
                        <a:rPr lang="ru-RU" sz="2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  <a:ea typeface="+mn-ea"/>
                          <a:cs typeface="+mn-cs"/>
                        </a:rPr>
                        <a:t>1</a:t>
                      </a:r>
                      <a:endParaRPr lang="en-US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Бокситогорский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Волосовский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Волховский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Всеволожский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Выборгский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97286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Гатчинский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5754466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Кингисеппский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35883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3108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Киришский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7110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Лодейнопольский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23078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11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Ломоносовский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75624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Лужский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06208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Подпорожский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580609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Приозерский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56653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Сланцевский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704914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Сосновоборский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85306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Тихвинский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62813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Тосненский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7442955"/>
                  </a:ext>
                </a:extLst>
              </a:tr>
              <a:tr h="507053">
                <a:tc gridSpan="2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ИТОГО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endParaRPr lang="en-US" sz="1100" dirty="0"/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443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139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304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06697762"/>
                  </a:ext>
                </a:extLst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995571" y="560144"/>
            <a:ext cx="16274036" cy="8800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00"/>
              </a:lnSpc>
            </a:pPr>
            <a:r>
              <a:rPr lang="ru-RU" sz="4000" b="1" dirty="0">
                <a:solidFill>
                  <a:srgbClr val="E04E39"/>
                </a:solidFill>
                <a:latin typeface="Montserrat" pitchFamily="2" charset="-52"/>
                <a:ea typeface="Montserrat Bold"/>
                <a:cs typeface="Montserrat Bold"/>
                <a:sym typeface="Montserrat Bold"/>
              </a:rPr>
              <a:t>Статус взаимодействия с МСП ЛО в рамках размещения на витрине брендов Ленинградской области</a:t>
            </a:r>
            <a:endParaRPr lang="en-US" sz="4000" b="1" dirty="0">
              <a:solidFill>
                <a:srgbClr val="E04E39"/>
              </a:solidFill>
              <a:latin typeface="Montserrat" pitchFamily="2" charset="-52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xmlns="" id="{AC4CCD55-B40F-4C90-9CD6-0E3BA015FEEB}"/>
              </a:ext>
            </a:extLst>
          </p:cNvPr>
          <p:cNvSpPr txBox="1"/>
          <p:nvPr/>
        </p:nvSpPr>
        <p:spPr>
          <a:xfrm>
            <a:off x="16972890" y="9668038"/>
            <a:ext cx="1291919" cy="444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lang="ru-RU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04</a:t>
            </a:r>
            <a:endParaRPr lang="en-US" sz="2566" b="1" spc="-56" dirty="0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10E400E-980B-4A5E-97B4-710CBDC46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830800" y="9668038"/>
            <a:ext cx="272401" cy="43011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F3C529D-DEDA-4582-B32D-272DCD6906AF}"/>
              </a:ext>
            </a:extLst>
          </p:cNvPr>
          <p:cNvSpPr/>
          <p:nvPr/>
        </p:nvSpPr>
        <p:spPr>
          <a:xfrm rot="16200000" flipV="1">
            <a:off x="12900659" y="2102662"/>
            <a:ext cx="914400" cy="457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731</TotalTime>
  <Words>350</Words>
  <Application>Microsoft Office PowerPoint</Application>
  <PresentationFormat>Произвольный</PresentationFormat>
  <Paragraphs>139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Montserrat Bold</vt:lpstr>
      <vt:lpstr>Evolventa</vt:lpstr>
      <vt:lpstr>Calibri</vt:lpstr>
      <vt:lpstr>Montserrat Semi-Bold</vt:lpstr>
      <vt:lpstr>TT Norms Bold</vt:lpstr>
      <vt:lpstr>Montserrat</vt:lpstr>
      <vt:lpstr>Evolventa Bold</vt:lpstr>
      <vt:lpstr>Office Theme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Фонд поддержки предпринимательства Ленинградской области, копия</dc:title>
  <dc:creator>Моисеенко Софья Дмитриевна</dc:creator>
  <cp:lastModifiedBy>Директор</cp:lastModifiedBy>
  <cp:revision>53</cp:revision>
  <dcterms:created xsi:type="dcterms:W3CDTF">2006-08-16T00:00:00Z</dcterms:created>
  <dcterms:modified xsi:type="dcterms:W3CDTF">2025-12-02T19:31:50Z</dcterms:modified>
  <dc:identifier>DAGp39eZBsM</dc:identifier>
</cp:coreProperties>
</file>